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notesMasterIdLst>
    <p:notesMasterId r:id="rId16"/>
  </p:notesMasterIdLst>
  <p:handoutMasterIdLst>
    <p:handoutMasterId r:id="rId17"/>
  </p:handoutMasterIdLst>
  <p:sldIdLst>
    <p:sldId id="258" r:id="rId2"/>
    <p:sldId id="261" r:id="rId3"/>
    <p:sldId id="264" r:id="rId4"/>
    <p:sldId id="344" r:id="rId5"/>
    <p:sldId id="385" r:id="rId6"/>
    <p:sldId id="410" r:id="rId7"/>
    <p:sldId id="411" r:id="rId8"/>
    <p:sldId id="420" r:id="rId9"/>
    <p:sldId id="408" r:id="rId10"/>
    <p:sldId id="421" r:id="rId11"/>
    <p:sldId id="422" r:id="rId12"/>
    <p:sldId id="423" r:id="rId13"/>
    <p:sldId id="424" r:id="rId14"/>
    <p:sldId id="425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29F915-4F09-4558-B32D-A9AA3476F368}">
          <p14:sldIdLst>
            <p14:sldId id="258"/>
            <p14:sldId id="261"/>
            <p14:sldId id="264"/>
            <p14:sldId id="344"/>
            <p14:sldId id="385"/>
            <p14:sldId id="410"/>
            <p14:sldId id="411"/>
            <p14:sldId id="420"/>
            <p14:sldId id="408"/>
            <p14:sldId id="421"/>
            <p14:sldId id="422"/>
            <p14:sldId id="423"/>
            <p14:sldId id="424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E00"/>
    <a:srgbClr val="40B453"/>
    <a:srgbClr val="CC9900"/>
    <a:srgbClr val="E14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3" autoAdjust="0"/>
    <p:restoredTop sz="93372" autoAdjust="0"/>
  </p:normalViewPr>
  <p:slideViewPr>
    <p:cSldViewPr snapToGrid="0" snapToObjects="1">
      <p:cViewPr varScale="1">
        <p:scale>
          <a:sx n="98" d="100"/>
          <a:sy n="98" d="100"/>
        </p:scale>
        <p:origin x="93" y="28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30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786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B8790-331E-5848-9E86-B245D743BB96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7B765-C2C4-7740-9A5B-EA5F5374B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48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7F28-EBDF-DC4F-8E47-CBCCE1B1E0B2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/>
              <a:t>Third level</a:t>
            </a:r>
          </a:p>
          <a:p>
            <a:pPr lvl="3"/>
            <a:r>
              <a:rPr lang="nl-BE"/>
              <a:t>Fourth level</a:t>
            </a:r>
          </a:p>
          <a:p>
            <a:pPr lvl="4"/>
            <a:r>
              <a:rPr lang="nl-B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2A6B2-2191-1547-B671-820F01F78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33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A6B2-2191-1547-B671-820F01F78E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3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3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1650" u="none" baseline="0" smtClean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8" y="785643"/>
            <a:ext cx="905933" cy="13310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0376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77589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4" y="1832380"/>
            <a:ext cx="5229727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2"/>
          <a:srcRect t="1976"/>
          <a:stretch/>
        </p:blipFill>
        <p:spPr>
          <a:xfrm>
            <a:off x="1" y="4583064"/>
            <a:ext cx="12203745" cy="22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154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-268" r="-1" b="10256"/>
          <a:stretch/>
        </p:blipFill>
        <p:spPr>
          <a:xfrm>
            <a:off x="-32659" y="0"/>
            <a:ext cx="12226835" cy="6858000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0" y="6316974"/>
            <a:ext cx="12194176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6772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-268" r="27851" b="10256"/>
          <a:stretch/>
        </p:blipFill>
        <p:spPr>
          <a:xfrm>
            <a:off x="277586" y="310243"/>
            <a:ext cx="7429503" cy="5769953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0" y="6316974"/>
            <a:ext cx="12180317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761" y="342899"/>
            <a:ext cx="3859059" cy="261768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185" y="3229909"/>
            <a:ext cx="3859059" cy="28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1000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75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5776144"/>
            <a:ext cx="12192000" cy="976015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1136253"/>
            <a:ext cx="3983900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12192000" cy="1715186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ectangle 19"/>
          <p:cNvSpPr/>
          <p:nvPr userDrawn="1"/>
        </p:nvSpPr>
        <p:spPr>
          <a:xfrm>
            <a:off x="-28949" y="4947424"/>
            <a:ext cx="12220948" cy="13841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5023401"/>
            <a:ext cx="10972797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Voeg een titel toe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5700153"/>
            <a:ext cx="10972797" cy="4847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lang="en-US" sz="2400" cap="none" spc="-80" baseline="0" dirty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nl-BE" dirty="0"/>
              <a:t>Plaats voor een subtitel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96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152718"/>
            <a:ext cx="10972797" cy="1371600"/>
          </a:xfrm>
          <a:prstGeom prst="rect">
            <a:avLst/>
          </a:prstGeom>
        </p:spPr>
        <p:txBody>
          <a:bodyPr anchor="b" anchorCtr="0"/>
          <a:lstStyle/>
          <a:p>
            <a:r>
              <a:rPr lang="nl-BE" dirty="0"/>
              <a:t>Titel toevoegen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52601"/>
            <a:ext cx="10972800" cy="4373563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  <a:lvl2pPr>
              <a:buClr>
                <a:srgbClr val="E85E00"/>
              </a:buClr>
              <a:defRPr sz="2800" b="0"/>
            </a:lvl2pPr>
            <a:lvl3pPr>
              <a:buClr>
                <a:srgbClr val="E85E00"/>
              </a:buClr>
              <a:defRPr sz="2400" b="0"/>
            </a:lvl3pPr>
            <a:lvl4pPr>
              <a:buClr>
                <a:srgbClr val="E85E00"/>
              </a:buClr>
              <a:defRPr sz="2400" b="0"/>
            </a:lvl4pPr>
            <a:lvl5pPr>
              <a:buClr>
                <a:srgbClr val="E85E00"/>
              </a:buClr>
              <a:defRPr sz="2400" b="0"/>
            </a:lvl5pPr>
          </a:lstStyle>
          <a:p>
            <a:pPr lvl="0"/>
            <a:r>
              <a:rPr lang="nl-BE" dirty="0"/>
              <a:t>Inhoud</a:t>
            </a:r>
          </a:p>
          <a:p>
            <a:pPr lvl="1"/>
            <a:r>
              <a:rPr lang="nl-BE" dirty="0"/>
              <a:t>Tweede level</a:t>
            </a:r>
          </a:p>
          <a:p>
            <a:pPr lvl="2"/>
            <a:r>
              <a:rPr lang="nl-BE" dirty="0"/>
              <a:t>Derde level</a:t>
            </a:r>
          </a:p>
          <a:p>
            <a:pPr lvl="3"/>
            <a:r>
              <a:rPr lang="nl-BE" dirty="0"/>
              <a:t>Vierde level</a:t>
            </a:r>
          </a:p>
          <a:p>
            <a:pPr lvl="4"/>
            <a:r>
              <a:rPr lang="nl-BE" dirty="0"/>
              <a:t>Vijfde level</a:t>
            </a:r>
            <a:endParaRPr lang="en-US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88149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776144"/>
            <a:ext cx="12192000" cy="976015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1136253"/>
            <a:ext cx="3983900" cy="1530913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3253954"/>
            <a:ext cx="12192000" cy="1715186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28949" y="4947424"/>
            <a:ext cx="12220948" cy="10241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5023401"/>
            <a:ext cx="10972797" cy="75274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000" spc="-80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Voeg een titel toe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5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92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566815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0679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5918690"/>
            <a:ext cx="108712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92001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382268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032136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566815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189054" y="0"/>
            <a:ext cx="6002945" cy="2557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89053" y="2675173"/>
            <a:ext cx="6002947" cy="252463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9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3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1650" u="none" baseline="0" smtClean="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78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 afbeeldingen met titel en beschrijv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5918690"/>
            <a:ext cx="10871200" cy="355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/>
              <a:t>Beschrijving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89055" y="0"/>
            <a:ext cx="6002947" cy="519981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600" y="6367207"/>
            <a:ext cx="8609933" cy="211263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 cap="all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  <a:cs typeface="Ubuntu"/>
              </a:defRPr>
            </a:lvl1pPr>
          </a:lstStyle>
          <a:p>
            <a:endParaRPr lang="en-US" dirty="0"/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609600" y="5382268"/>
            <a:ext cx="10871200" cy="631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3200" cap="all" baseline="0" dirty="0"/>
            </a:lvl1pPr>
          </a:lstStyle>
          <a:p>
            <a:pPr marL="0" lvl="0"/>
            <a:r>
              <a:rPr lang="nl-BE" dirty="0"/>
              <a:t>Titel afbeelding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-3650" y="0"/>
            <a:ext cx="6035785" cy="51998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BE" dirty="0"/>
              <a:t>Afbeelding naar hier slepen of op icoon klikken om afbeelding toe te voegen.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39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m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3512504"/>
            <a:ext cx="10972799" cy="2561912"/>
          </a:xfrm>
          <a:prstGeom prst="rect">
            <a:avLst/>
          </a:prstGeom>
        </p:spPr>
        <p:txBody>
          <a:bodyPr anchor="b" anchorCtr="0"/>
          <a:lstStyle>
            <a:lvl1pPr>
              <a:defRPr lang="en-US" sz="2400" b="0" dirty="0"/>
            </a:lvl1pPr>
          </a:lstStyle>
          <a:p>
            <a:pPr lvl="0"/>
            <a:r>
              <a:rPr lang="nl-BE" dirty="0"/>
              <a:t>Plaats voor tekst</a:t>
            </a:r>
            <a:endParaRPr lang="en-US" dirty="0"/>
          </a:p>
        </p:txBody>
      </p:sp>
      <p:pic>
        <p:nvPicPr>
          <p:cNvPr id="7" name="Picture 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82168"/>
          <a:stretch/>
        </p:blipFill>
        <p:spPr>
          <a:xfrm>
            <a:off x="1" y="-1"/>
            <a:ext cx="12192001" cy="87930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-248146" y="1"/>
            <a:ext cx="12440148" cy="879301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8" r="3724" b="81682"/>
          <a:stretch/>
        </p:blipFill>
        <p:spPr>
          <a:xfrm>
            <a:off x="-1" y="-2"/>
            <a:ext cx="12192001" cy="87930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868353"/>
            <a:ext cx="12192003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44883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ze of andere m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603713"/>
            <a:ext cx="10972800" cy="7957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cap="all" baseline="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PAUZE</a:t>
            </a:r>
            <a:endParaRPr lang="en-US" dirty="0"/>
          </a:p>
        </p:txBody>
      </p:sp>
      <p:pic>
        <p:nvPicPr>
          <p:cNvPr id="17" name="Picture 16" descr="Circle-oranj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t="3438" r="2334" b="11446"/>
          <a:stretch/>
        </p:blipFill>
        <p:spPr>
          <a:xfrm>
            <a:off x="1" y="-2"/>
            <a:ext cx="12192001" cy="51998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-306533" y="-2"/>
            <a:ext cx="12498532" cy="5199813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724" t="4079" r="3724" b="11713"/>
          <a:stretch/>
        </p:blipFill>
        <p:spPr>
          <a:xfrm>
            <a:off x="-1" y="-2"/>
            <a:ext cx="12192001" cy="519981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5170371"/>
            <a:ext cx="12192003" cy="171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4216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jna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83471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l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9320846" y="6513335"/>
            <a:ext cx="2261553" cy="240709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>
                <a:solidFill>
                  <a:schemeClr val="tx1"/>
                </a:solidFill>
                <a:latin typeface="Ubuntu"/>
                <a:cs typeface="Ubuntu"/>
              </a:defRPr>
            </a:lvl1pPr>
          </a:lstStyle>
          <a:p>
            <a:fld id="{80DBCD4E-D6F6-174C-8E8A-F21DB8B4B6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9600" y="6513335"/>
            <a:ext cx="6120515" cy="24622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Ubuntu"/>
                <a:cs typeface="Ubuntu"/>
              </a:rPr>
              <a:t>NEW MEDIA AND COMMUNICATION TECHNOLOGY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394904"/>
            <a:ext cx="10972799" cy="1072196"/>
          </a:xfrm>
          <a:prstGeom prst="rect">
            <a:avLst/>
          </a:prstGeom>
        </p:spPr>
        <p:txBody>
          <a:bodyPr anchor="b" anchorCtr="0"/>
          <a:lstStyle>
            <a:lvl1pPr algn="ctr">
              <a:defRPr lang="en-US" sz="2400" b="0" dirty="0"/>
            </a:lvl1pPr>
          </a:lstStyle>
          <a:p>
            <a:pPr lvl="0"/>
            <a:r>
              <a:rPr lang="nl-BE" dirty="0"/>
              <a:t>Plaats voor 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69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97839"/>
            <a:ext cx="12192000" cy="74032"/>
          </a:xfrm>
          <a:prstGeom prst="rect">
            <a:avLst/>
          </a:prstGeom>
          <a:solidFill>
            <a:srgbClr val="E85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893765"/>
            <a:ext cx="10515600" cy="752475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Inhoud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5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015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707860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1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952996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rgbClr val="E85E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006888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/>
        </p:nvSpPr>
        <p:spPr>
          <a:xfrm>
            <a:off x="-16933" y="6316974"/>
            <a:ext cx="12208933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25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5663960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8068821" y="-26760"/>
            <a:ext cx="4123179" cy="687968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5" y="0"/>
            <a:ext cx="6858000" cy="6858000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E85E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8337389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21" y="-26760"/>
            <a:ext cx="4123179" cy="6863073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5143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8572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514350" marR="0" lvl="1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857250" marR="0" lvl="2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r="11484"/>
          <a:stretch/>
        </p:blipFill>
        <p:spPr>
          <a:xfrm>
            <a:off x="8068823" y="-26760"/>
            <a:ext cx="4123179" cy="68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654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47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23" r:id="rId16"/>
    <p:sldLayoutId id="2147483925" r:id="rId17"/>
    <p:sldLayoutId id="2147483921" r:id="rId18"/>
    <p:sldLayoutId id="2147483929" r:id="rId19"/>
    <p:sldLayoutId id="2147483930" r:id="rId20"/>
    <p:sldLayoutId id="2147483926" r:id="rId21"/>
    <p:sldLayoutId id="2147483922" r:id="rId22"/>
    <p:sldLayoutId id="2147483927" r:id="rId23"/>
    <p:sldLayoutId id="2147483931" r:id="rId24"/>
    <p:sldLayoutId id="2147483919" r:id="rId2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Domotica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Service Bus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496550" y="6513513"/>
            <a:ext cx="1695450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7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 </a:t>
            </a:r>
            <a:r>
              <a:rPr lang="en-US" dirty="0" err="1"/>
              <a:t>vanop</a:t>
            </a:r>
            <a:r>
              <a:rPr lang="en-US" dirty="0"/>
              <a:t> PC/</a:t>
            </a:r>
            <a:r>
              <a:rPr lang="en-US" dirty="0" err="1"/>
              <a:t>SmartPhone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Pi</a:t>
            </a:r>
          </a:p>
          <a:p>
            <a:pPr marL="457200" indent="-457200">
              <a:buFontTx/>
              <a:buChar char="-"/>
            </a:pPr>
            <a:r>
              <a:rPr lang="en-US" dirty="0"/>
              <a:t>Op de Pi </a:t>
            </a:r>
            <a:r>
              <a:rPr lang="en-US" dirty="0" err="1"/>
              <a:t>berichte</a:t>
            </a:r>
            <a:r>
              <a:rPr lang="en-US" dirty="0"/>
              <a:t> </a:t>
            </a:r>
            <a:r>
              <a:rPr lang="en-US" dirty="0" err="1"/>
              <a:t>opvangen</a:t>
            </a:r>
            <a:r>
              <a:rPr lang="en-US" dirty="0"/>
              <a:t> en </a:t>
            </a:r>
            <a:r>
              <a:rPr lang="en-US" dirty="0" err="1"/>
              <a:t>actie</a:t>
            </a:r>
            <a:r>
              <a:rPr lang="en-US" dirty="0"/>
              <a:t> </a:t>
            </a:r>
            <a:r>
              <a:rPr lang="en-US" dirty="0" err="1"/>
              <a:t>uitvoeren</a:t>
            </a:r>
            <a:endParaRPr lang="en-US" dirty="0"/>
          </a:p>
          <a:p>
            <a:pPr marL="914400" lvl="1" indent="-457200">
              <a:buFontTx/>
              <a:buChar char="-"/>
            </a:pPr>
            <a:r>
              <a:rPr lang="en-US" dirty="0" err="1"/>
              <a:t>Vb</a:t>
            </a:r>
            <a:r>
              <a:rPr lang="en-US" dirty="0"/>
              <a:t>: motor </a:t>
            </a:r>
            <a:r>
              <a:rPr lang="en-US" dirty="0" err="1"/>
              <a:t>starten</a:t>
            </a:r>
            <a:r>
              <a:rPr lang="en-US" dirty="0"/>
              <a:t>/</a:t>
            </a:r>
            <a:r>
              <a:rPr lang="en-US" dirty="0" err="1"/>
              <a:t>stoppen</a:t>
            </a:r>
            <a:endParaRPr lang="nl-B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7231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BCD4E-D6F6-174C-8E8A-F21DB8B4B6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We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WPF </a:t>
            </a:r>
            <a:r>
              <a:rPr lang="en-US" dirty="0" err="1"/>
              <a:t>Applicatie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Nuget</a:t>
            </a:r>
            <a:r>
              <a:rPr lang="en-US" dirty="0"/>
              <a:t> Package toe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3" y="3162300"/>
            <a:ext cx="89439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9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BCD4E-D6F6-174C-8E8A-F21DB8B4B6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We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ServiceClient</a:t>
            </a:r>
            <a:r>
              <a:rPr lang="en-US" dirty="0"/>
              <a:t> </a:t>
            </a:r>
            <a:r>
              <a:rPr lang="en-US" dirty="0" err="1"/>
              <a:t>aan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2489779"/>
            <a:ext cx="13611225" cy="1362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64" y="3851853"/>
            <a:ext cx="1349570" cy="2865660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rot="5400000" flipH="1" flipV="1">
            <a:off x="6228143" y="4236187"/>
            <a:ext cx="2484292" cy="15114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4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BCD4E-D6F6-174C-8E8A-F21DB8B4B6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Versturen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specifieke</a:t>
            </a:r>
            <a:r>
              <a:rPr lang="en-US" dirty="0"/>
              <a:t> device</a:t>
            </a:r>
            <a:endParaRPr lang="nl-B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06" y="2877207"/>
            <a:ext cx="6531137" cy="1368972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5696608" y="3939381"/>
            <a:ext cx="399393" cy="1345324"/>
          </a:xfrm>
          <a:prstGeom prst="down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3997867" y="5336102"/>
            <a:ext cx="345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Naam</a:t>
            </a:r>
            <a:r>
              <a:rPr lang="en-US" dirty="0"/>
              <a:t> van het device in de IoT Hub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281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1164-1BD5-DA4B-AAEA-67FC200A7D83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Ontvangen van berichten in de </a:t>
            </a:r>
            <a:r>
              <a:rPr lang="nl-BE" dirty="0" err="1"/>
              <a:t>client</a:t>
            </a:r>
            <a:endParaRPr lang="nl-B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</a:t>
            </a:r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1589"/>
            <a:ext cx="10987040" cy="251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8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E85E00"/>
                </a:solidFill>
              </a:rPr>
              <a:t>Azure Service Bus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Azure Service Bus</a:t>
            </a:r>
          </a:p>
          <a:p>
            <a:pPr marL="914400" lvl="1" indent="-457200">
              <a:buFont typeface="Wingdings" panose="05000000000000000000" pitchFamily="2" charset="2"/>
              <a:buChar char="è"/>
            </a:pPr>
            <a:r>
              <a:rPr lang="en-US" dirty="0" err="1">
                <a:sym typeface="Wingdings" panose="05000000000000000000" pitchFamily="2" charset="2"/>
              </a:rPr>
              <a:t>Connecteren</a:t>
            </a:r>
            <a:r>
              <a:rPr lang="en-US" dirty="0">
                <a:sym typeface="Wingdings" panose="05000000000000000000" pitchFamily="2" charset="2"/>
              </a:rPr>
              <a:t> van </a:t>
            </a:r>
          </a:p>
          <a:p>
            <a:pPr marL="1600200" lvl="2" indent="-457200">
              <a:buFont typeface="Wingdings" panose="05000000000000000000" pitchFamily="2" charset="2"/>
              <a:buChar char="è"/>
            </a:pPr>
            <a:r>
              <a:rPr lang="en-US" dirty="0" err="1">
                <a:sym typeface="Wingdings" panose="05000000000000000000" pitchFamily="2" charset="2"/>
              </a:rPr>
              <a:t>Applicaties</a:t>
            </a:r>
            <a:endParaRPr lang="en-US" dirty="0">
              <a:sym typeface="Wingdings" panose="05000000000000000000" pitchFamily="2" charset="2"/>
            </a:endParaRPr>
          </a:p>
          <a:p>
            <a:pPr marL="1600200" lvl="2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Services</a:t>
            </a:r>
          </a:p>
          <a:p>
            <a:pPr marL="1600200" lvl="2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Devices</a:t>
            </a:r>
          </a:p>
          <a:p>
            <a:pPr marL="1600200" lvl="2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Sensors</a:t>
            </a:r>
          </a:p>
          <a:p>
            <a:pPr marL="1600200" lvl="2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..</a:t>
            </a:r>
          </a:p>
          <a:p>
            <a:pPr marL="914400" lvl="1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En </a:t>
            </a:r>
            <a:r>
              <a:rPr lang="en-US" dirty="0" err="1">
                <a:sym typeface="Wingdings" panose="05000000000000000000" pitchFamily="2" charset="2"/>
              </a:rPr>
              <a:t>dit</a:t>
            </a:r>
            <a:r>
              <a:rPr lang="en-US" dirty="0">
                <a:sym typeface="Wingdings" panose="05000000000000000000" pitchFamily="2" charset="2"/>
              </a:rPr>
              <a:t> van op </a:t>
            </a:r>
            <a:r>
              <a:rPr lang="en-US" dirty="0" err="1">
                <a:sym typeface="Wingdings" panose="05000000000000000000" pitchFamily="2" charset="2"/>
              </a:rPr>
              <a:t>gelijk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welke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locatie</a:t>
            </a:r>
            <a:endParaRPr lang="en-US" dirty="0">
              <a:sym typeface="Wingdings" panose="05000000000000000000" pitchFamily="2" charset="2"/>
            </a:endParaRPr>
          </a:p>
          <a:p>
            <a:pPr marL="914400" lvl="1" indent="-457200">
              <a:buFont typeface="Wingdings" panose="05000000000000000000" pitchFamily="2" charset="2"/>
              <a:buChar char="è"/>
            </a:pPr>
            <a:endParaRPr lang="en-US" dirty="0"/>
          </a:p>
        </p:txBody>
      </p:sp>
      <p:pic>
        <p:nvPicPr>
          <p:cNvPr id="1026" name="Picture 2" descr="http://acom.azurecomcdn.net/80C57D/cdn/images/cvt-2160ebc3a7ad146e2d60438b35e1334de34b7cc2/page/services/service-bus/anything.png?t=pop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816" y="1977745"/>
            <a:ext cx="3199466" cy="26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05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85E00"/>
                </a:solidFill>
              </a:rPr>
              <a:t>Azure Service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Bestaat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onderdelen</a:t>
            </a:r>
            <a:r>
              <a:rPr lang="en-US" dirty="0"/>
              <a:t>: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Queues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Topics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Relays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Notification Hubs</a:t>
            </a:r>
          </a:p>
          <a:p>
            <a:pPr marL="914400" lvl="1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Push Notification iOS, Android, Windows</a:t>
            </a:r>
          </a:p>
          <a:p>
            <a:pPr marL="571500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Event Hub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rgbClr val="E85E00"/>
                </a:solidFill>
                <a:sym typeface="Wingdings" panose="05000000000000000000" pitchFamily="2" charset="2"/>
              </a:rPr>
              <a:t>IoT Hub (</a:t>
            </a:r>
            <a:r>
              <a:rPr lang="en-US" dirty="0" err="1">
                <a:solidFill>
                  <a:srgbClr val="E85E00"/>
                </a:solidFill>
                <a:sym typeface="Wingdings" panose="05000000000000000000" pitchFamily="2" charset="2"/>
              </a:rPr>
              <a:t>Domotica</a:t>
            </a:r>
            <a:r>
              <a:rPr lang="en-US" dirty="0">
                <a:solidFill>
                  <a:srgbClr val="E85E00"/>
                </a:solidFill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85E00"/>
                </a:solidFill>
              </a:rPr>
              <a:t>Azure Service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Power BI</a:t>
            </a:r>
          </a:p>
          <a:p>
            <a:pPr marL="914400" lvl="1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Big Data van IoT devices </a:t>
            </a:r>
            <a:r>
              <a:rPr lang="en-US" dirty="0" err="1">
                <a:sym typeface="Wingdings" panose="05000000000000000000" pitchFamily="2" charset="2"/>
              </a:rPr>
              <a:t>weergeven</a:t>
            </a:r>
            <a:endParaRPr lang="en-US" dirty="0">
              <a:sym typeface="Wingdings" panose="05000000000000000000" pitchFamily="2" charset="2"/>
            </a:endParaRPr>
          </a:p>
          <a:p>
            <a:pPr marL="914400" lvl="1" indent="-457200">
              <a:buFont typeface="Wingdings" panose="05000000000000000000" pitchFamily="2" charset="2"/>
              <a:buChar char="è"/>
            </a:pPr>
            <a:r>
              <a:rPr lang="en-US" dirty="0" err="1">
                <a:sym typeface="Wingdings" panose="05000000000000000000" pitchFamily="2" charset="2"/>
              </a:rPr>
              <a:t>Connectie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naar</a:t>
            </a:r>
            <a:r>
              <a:rPr lang="en-US" dirty="0">
                <a:sym typeface="Wingdings" panose="05000000000000000000" pitchFamily="2" charset="2"/>
              </a:rPr>
              <a:t> Excel</a:t>
            </a:r>
          </a:p>
          <a:p>
            <a:pPr marL="914400" lvl="1" indent="-457200">
              <a:buFont typeface="Wingdings" panose="05000000000000000000" pitchFamily="2" charset="2"/>
              <a:buChar char="è"/>
            </a:pPr>
            <a:r>
              <a:rPr lang="en-US" dirty="0" err="1">
                <a:sym typeface="Wingdings" panose="05000000000000000000" pitchFamily="2" charset="2"/>
              </a:rPr>
              <a:t>Connectie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naar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andere</a:t>
            </a:r>
            <a:r>
              <a:rPr lang="en-US" dirty="0">
                <a:sym typeface="Wingdings" panose="05000000000000000000" pitchFamily="2" charset="2"/>
              </a:rPr>
              <a:t> tools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Je </a:t>
            </a:r>
            <a:r>
              <a:rPr lang="en-US" dirty="0" err="1">
                <a:sym typeface="Wingdings" panose="05000000000000000000" pitchFamily="2" charset="2"/>
              </a:rPr>
              <a:t>kan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ook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zelf</a:t>
            </a:r>
            <a:r>
              <a:rPr lang="en-US" dirty="0">
                <a:sym typeface="Wingdings" panose="05000000000000000000" pitchFamily="2" charset="2"/>
              </a:rPr>
              <a:t> dashboard </a:t>
            </a:r>
            <a:r>
              <a:rPr lang="en-US" dirty="0" err="1">
                <a:sym typeface="Wingdings" panose="05000000000000000000" pitchFamily="2" charset="2"/>
              </a:rPr>
              <a:t>maken</a:t>
            </a:r>
            <a:endParaRPr lang="en-US" dirty="0">
              <a:sym typeface="Wingdings" panose="05000000000000000000" pitchFamily="2" charset="2"/>
            </a:endParaRPr>
          </a:p>
          <a:p>
            <a:pPr marL="914400" lvl="1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Apps</a:t>
            </a:r>
          </a:p>
          <a:p>
            <a:pPr marL="914400" lvl="1" indent="-457200">
              <a:buFont typeface="Wingdings" panose="05000000000000000000" pitchFamily="2" charset="2"/>
              <a:buChar char="è"/>
            </a:pPr>
            <a:r>
              <a:rPr lang="en-US" dirty="0">
                <a:sym typeface="Wingdings" panose="05000000000000000000" pitchFamily="2" charset="2"/>
              </a:rPr>
              <a:t>Web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5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Bus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Hub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496550" y="6513513"/>
            <a:ext cx="1695450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6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</a:t>
            </a:r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Doestellingen</a:t>
            </a:r>
          </a:p>
          <a:p>
            <a:pPr marL="457200" indent="-457200">
              <a:buFontTx/>
              <a:buChar char="-"/>
            </a:pPr>
            <a:r>
              <a:rPr lang="en-US" dirty="0" err="1"/>
              <a:t>Ontvangen</a:t>
            </a:r>
            <a:r>
              <a:rPr lang="en-US" dirty="0"/>
              <a:t> van data </a:t>
            </a:r>
            <a:r>
              <a:rPr lang="nl-BE" dirty="0"/>
              <a:t>vanuit</a:t>
            </a:r>
            <a:r>
              <a:rPr lang="en-US" dirty="0"/>
              <a:t> </a:t>
            </a:r>
            <a:r>
              <a:rPr lang="en-US" dirty="0" err="1"/>
              <a:t>toestellen</a:t>
            </a:r>
            <a:r>
              <a:rPr lang="en-US" dirty="0"/>
              <a:t> (</a:t>
            </a:r>
            <a:r>
              <a:rPr lang="en-US" dirty="0" err="1"/>
              <a:t>vorige</a:t>
            </a:r>
            <a:r>
              <a:rPr lang="en-US" dirty="0"/>
              <a:t> week)</a:t>
            </a:r>
          </a:p>
          <a:p>
            <a:pPr marL="914400" lvl="1" indent="-457200">
              <a:buFontTx/>
              <a:buChar char="-"/>
            </a:pPr>
            <a:r>
              <a:rPr lang="en-US" dirty="0"/>
              <a:t>Device To Cloud</a:t>
            </a:r>
          </a:p>
          <a:p>
            <a:pPr marL="457200" indent="-457200">
              <a:buFontTx/>
              <a:buChar char="-"/>
            </a:pPr>
            <a:r>
              <a:rPr lang="en-US" dirty="0"/>
              <a:t>Commando’s </a:t>
            </a:r>
            <a:r>
              <a:rPr lang="en-US" dirty="0" err="1"/>
              <a:t>sturen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toestellen</a:t>
            </a:r>
            <a:r>
              <a:rPr lang="en-US" dirty="0"/>
              <a:t> (</a:t>
            </a:r>
            <a:r>
              <a:rPr lang="en-US" dirty="0" err="1"/>
              <a:t>deze</a:t>
            </a:r>
            <a:r>
              <a:rPr lang="en-US" dirty="0"/>
              <a:t> week)</a:t>
            </a:r>
          </a:p>
          <a:p>
            <a:pPr marL="914400" lvl="1" indent="-457200">
              <a:buFontTx/>
              <a:buChar char="-"/>
            </a:pPr>
            <a:r>
              <a:rPr lang="en-US" dirty="0"/>
              <a:t>Cloud To Device</a:t>
            </a:r>
          </a:p>
          <a:p>
            <a:pPr marL="457200" indent="-457200">
              <a:buFontTx/>
              <a:buChar char="-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09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Central punt in de cloud</a:t>
            </a:r>
          </a:p>
          <a:p>
            <a:pPr marL="914400" lvl="1" indent="-457200">
              <a:buFontTx/>
              <a:buChar char="-"/>
            </a:pPr>
            <a:r>
              <a:rPr lang="en-US" dirty="0" err="1"/>
              <a:t>Zal</a:t>
            </a:r>
            <a:r>
              <a:rPr lang="en-US" dirty="0"/>
              <a:t> </a:t>
            </a:r>
            <a:r>
              <a:rPr lang="en-US" dirty="0" err="1"/>
              <a:t>communicatie</a:t>
            </a:r>
            <a:r>
              <a:rPr lang="en-US" dirty="0"/>
              <a:t> </a:t>
            </a:r>
            <a:r>
              <a:rPr lang="en-US" dirty="0" err="1"/>
              <a:t>verzorgen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toestellen</a:t>
            </a:r>
            <a:r>
              <a:rPr lang="en-US" dirty="0"/>
              <a:t> en cloud</a:t>
            </a:r>
          </a:p>
          <a:p>
            <a:pPr marL="914400" lvl="1" indent="-457200">
              <a:buFontTx/>
              <a:buChar char="-"/>
            </a:pPr>
            <a:r>
              <a:rPr lang="en-US" dirty="0" err="1"/>
              <a:t>Werkt</a:t>
            </a:r>
            <a:r>
              <a:rPr lang="en-US" dirty="0"/>
              <a:t> op basis van </a:t>
            </a:r>
            <a:r>
              <a:rPr lang="en-US" dirty="0" err="1"/>
              <a:t>berichten</a:t>
            </a:r>
            <a:r>
              <a:rPr lang="en-US" dirty="0"/>
              <a:t> (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betaling</a:t>
            </a:r>
            <a:r>
              <a:rPr lang="en-US" dirty="0"/>
              <a:t> is per </a:t>
            </a:r>
            <a:r>
              <a:rPr lang="en-US" dirty="0" err="1"/>
              <a:t>bericht</a:t>
            </a:r>
            <a:r>
              <a:rPr lang="en-US" dirty="0"/>
              <a:t>)</a:t>
            </a:r>
          </a:p>
          <a:p>
            <a:pPr marL="914400" lvl="1" indent="-457200">
              <a:buFontTx/>
              <a:buChar char="-"/>
            </a:pPr>
            <a:r>
              <a:rPr lang="en-US" dirty="0" err="1"/>
              <a:t>Veilige</a:t>
            </a:r>
            <a:r>
              <a:rPr lang="en-US" dirty="0"/>
              <a:t> </a:t>
            </a:r>
            <a:r>
              <a:rPr lang="en-US" dirty="0" err="1"/>
              <a:t>communicatie</a:t>
            </a:r>
            <a:endParaRPr lang="en-US" dirty="0"/>
          </a:p>
          <a:p>
            <a:pPr marL="914400" lvl="1" indent="-457200">
              <a:buFontTx/>
              <a:buChar char="-"/>
            </a:pPr>
            <a:r>
              <a:rPr lang="en-US" dirty="0" err="1"/>
              <a:t>Mogelijkheid</a:t>
            </a:r>
            <a:r>
              <a:rPr lang="en-US" dirty="0"/>
              <a:t> tot </a:t>
            </a:r>
            <a:r>
              <a:rPr lang="en-US" dirty="0" err="1"/>
              <a:t>beheren</a:t>
            </a:r>
            <a:r>
              <a:rPr lang="en-US" dirty="0"/>
              <a:t> van </a:t>
            </a:r>
            <a:r>
              <a:rPr lang="en-US" dirty="0" err="1"/>
              <a:t>toesellen</a:t>
            </a:r>
            <a:endParaRPr lang="en-US" dirty="0"/>
          </a:p>
          <a:p>
            <a:pPr marL="914400" lvl="1" indent="-457200">
              <a:buFontTx/>
              <a:buChar char="-"/>
            </a:pP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miljoenen</a:t>
            </a:r>
            <a:r>
              <a:rPr lang="en-US" dirty="0"/>
              <a:t> </a:t>
            </a:r>
            <a:r>
              <a:rPr lang="en-US" dirty="0" err="1"/>
              <a:t>toestellen</a:t>
            </a:r>
            <a:r>
              <a:rPr lang="en-US" dirty="0"/>
              <a:t> </a:t>
            </a:r>
            <a:r>
              <a:rPr lang="en-US" dirty="0" err="1"/>
              <a:t>connecteren</a:t>
            </a:r>
            <a:endParaRPr lang="en-US" dirty="0"/>
          </a:p>
          <a:p>
            <a:pPr marL="914400" lvl="1" indent="-457200">
              <a:buFontTx/>
              <a:buChar char="-"/>
            </a:pPr>
            <a:r>
              <a:rPr lang="en-US" dirty="0"/>
              <a:t>Basis is Event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929813" y="6513513"/>
            <a:ext cx="2262187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1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 descr="http://boost.microsoft.be/wp-content/uploads/2015/10/i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474" y="2037485"/>
            <a:ext cx="8309052" cy="369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2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Bus</a:t>
            </a:r>
            <a:endParaRPr lang="nl-BE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Cloud </a:t>
            </a:r>
            <a:r>
              <a:rPr lang="nl-BE" dirty="0" err="1"/>
              <a:t>To</a:t>
            </a:r>
            <a:r>
              <a:rPr lang="nl-BE" dirty="0"/>
              <a:t>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496550" y="6513513"/>
            <a:ext cx="1695450" cy="241300"/>
          </a:xfrm>
          <a:prstGeom prst="rect">
            <a:avLst/>
          </a:prstGeom>
        </p:spPr>
        <p:txBody>
          <a:bodyPr/>
          <a:lstStyle/>
          <a:p>
            <a:fld id="{80DBCD4E-D6F6-174C-8E8A-F21DB8B4B6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958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nmct_opleiding_powerpoint.pptx</Template>
  <TotalTime>7257</TotalTime>
  <Words>239</Words>
  <Application>Microsoft Office PowerPoint</Application>
  <PresentationFormat>Widescreen</PresentationFormat>
  <Paragraphs>72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Ubuntu</vt:lpstr>
      <vt:lpstr>Verdana</vt:lpstr>
      <vt:lpstr>Wingdings</vt:lpstr>
      <vt:lpstr>1_Office-thema</vt:lpstr>
      <vt:lpstr> Domotica</vt:lpstr>
      <vt:lpstr>Azure Service Bus</vt:lpstr>
      <vt:lpstr>Azure Service Bus</vt:lpstr>
      <vt:lpstr>Azure Service Bus</vt:lpstr>
      <vt:lpstr>Azure Service Bus</vt:lpstr>
      <vt:lpstr>Azure IoT Hub</vt:lpstr>
      <vt:lpstr>Azure IoT Hub</vt:lpstr>
      <vt:lpstr>Azure IoT Hub</vt:lpstr>
      <vt:lpstr>Azure Service Bus</vt:lpstr>
      <vt:lpstr>Azure IoT Hub</vt:lpstr>
      <vt:lpstr>Azure IoT Hub</vt:lpstr>
      <vt:lpstr>Azure IoT Hub</vt:lpstr>
      <vt:lpstr>Azure IoT Hub</vt:lpstr>
      <vt:lpstr>Azure IoT 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</dc:creator>
  <cp:lastModifiedBy>dieter de preester</cp:lastModifiedBy>
  <cp:revision>765</cp:revision>
  <dcterms:created xsi:type="dcterms:W3CDTF">2012-09-04T06:58:07Z</dcterms:created>
  <dcterms:modified xsi:type="dcterms:W3CDTF">2016-09-22T12:35:10Z</dcterms:modified>
</cp:coreProperties>
</file>